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981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6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59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871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598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144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070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067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955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039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252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53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028683"/>
          </a:xfrm>
        </p:spPr>
        <p:txBody>
          <a:bodyPr/>
          <a:lstStyle/>
          <a:p>
            <a:r>
              <a:rPr lang="en-ZA" b="1" u="sng" dirty="0" smtClean="0"/>
              <a:t>THE “LIGHT” PHASE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 algn="just"/>
            <a:r>
              <a:rPr lang="en-ZA" sz="3600" dirty="0" smtClean="0"/>
              <a:t>This occurs in the </a:t>
            </a:r>
            <a:r>
              <a:rPr lang="en-ZA" sz="3600" u="sng" dirty="0" err="1" smtClean="0"/>
              <a:t>Granum</a:t>
            </a:r>
            <a:r>
              <a:rPr lang="en-ZA" sz="3600" dirty="0" smtClean="0"/>
              <a:t>, using sun</a:t>
            </a:r>
            <a:r>
              <a:rPr lang="en-ZA" sz="3600" b="1" dirty="0" smtClean="0"/>
              <a:t>light</a:t>
            </a:r>
            <a:r>
              <a:rPr lang="en-ZA" sz="3600" dirty="0" smtClean="0"/>
              <a:t>.</a:t>
            </a:r>
          </a:p>
          <a:p>
            <a:pPr algn="just"/>
            <a:r>
              <a:rPr lang="en-ZA" sz="3600" smtClean="0"/>
              <a:t>The chlorophyll </a:t>
            </a:r>
            <a:r>
              <a:rPr lang="en-ZA" sz="3600" dirty="0" smtClean="0"/>
              <a:t>takes in the sun’s energy *.</a:t>
            </a:r>
          </a:p>
          <a:p>
            <a:pPr algn="just"/>
            <a:r>
              <a:rPr lang="en-ZA" sz="3600" dirty="0" smtClean="0"/>
              <a:t>Some energy (*) splits H</a:t>
            </a:r>
            <a:r>
              <a:rPr lang="en-ZA" sz="2000" dirty="0" smtClean="0"/>
              <a:t>2</a:t>
            </a:r>
            <a:r>
              <a:rPr lang="en-ZA" sz="3600" dirty="0" smtClean="0"/>
              <a:t>O into H* + H* + O. This process is called </a:t>
            </a:r>
            <a:r>
              <a:rPr lang="en-ZA" sz="3600" dirty="0" err="1" smtClean="0"/>
              <a:t>PhotoLysis</a:t>
            </a:r>
            <a:r>
              <a:rPr lang="en-ZA" sz="3600" dirty="0" smtClean="0"/>
              <a:t>.</a:t>
            </a:r>
          </a:p>
          <a:p>
            <a:pPr algn="just"/>
            <a:r>
              <a:rPr lang="en-ZA" sz="3600" dirty="0" smtClean="0"/>
              <a:t>O</a:t>
            </a:r>
            <a:r>
              <a:rPr lang="en-ZA" sz="2000" dirty="0" smtClean="0"/>
              <a:t>2</a:t>
            </a:r>
            <a:r>
              <a:rPr lang="en-ZA" sz="3600" dirty="0" smtClean="0"/>
              <a:t> is released into the atmosphere.</a:t>
            </a:r>
          </a:p>
          <a:p>
            <a:pPr algn="just"/>
            <a:r>
              <a:rPr lang="en-ZA" sz="3600" dirty="0" smtClean="0"/>
              <a:t>The energised Hydrogen (H*) is taken into the </a:t>
            </a:r>
            <a:r>
              <a:rPr lang="en-ZA" sz="3600" u="sng" dirty="0" err="1" smtClean="0"/>
              <a:t>Stroma</a:t>
            </a:r>
            <a:r>
              <a:rPr lang="en-ZA" sz="3600" dirty="0" smtClean="0"/>
              <a:t> by its </a:t>
            </a:r>
            <a:r>
              <a:rPr lang="en-ZA" sz="3600" b="1" dirty="0" smtClean="0"/>
              <a:t>carrier</a:t>
            </a:r>
            <a:r>
              <a:rPr lang="en-ZA" sz="3600" dirty="0" smtClean="0"/>
              <a:t>, called ATP (Adenosine Tri-Phosphate).</a:t>
            </a:r>
            <a:endParaRPr lang="en-ZA" sz="3600" dirty="0"/>
          </a:p>
        </p:txBody>
      </p:sp>
    </p:spTree>
    <p:extLst>
      <p:ext uri="{BB962C8B-B14F-4D97-AF65-F5344CB8AC3E}">
        <p14:creationId xmlns="" xmlns:p14="http://schemas.microsoft.com/office/powerpoint/2010/main" val="260844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1142984"/>
          </a:xfrm>
        </p:spPr>
        <p:txBody>
          <a:bodyPr/>
          <a:lstStyle/>
          <a:p>
            <a:r>
              <a:rPr lang="en-ZA" b="1" u="sng" dirty="0" smtClean="0"/>
              <a:t>THE “DARK” PHASE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ZA" b="1" i="1" dirty="0" smtClean="0"/>
              <a:t>It CAN occur in the daylight.</a:t>
            </a:r>
          </a:p>
          <a:p>
            <a:pPr algn="ctr">
              <a:buNone/>
            </a:pPr>
            <a:endParaRPr lang="en-ZA" i="1" dirty="0" smtClean="0"/>
          </a:p>
          <a:p>
            <a:pPr algn="just"/>
            <a:r>
              <a:rPr lang="en-ZA" dirty="0" smtClean="0"/>
              <a:t>This occurs in the </a:t>
            </a:r>
            <a:r>
              <a:rPr lang="en-ZA" u="sng" dirty="0" err="1" smtClean="0"/>
              <a:t>Stroma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The chlorophyll already has energy, so does </a:t>
            </a:r>
            <a:r>
              <a:rPr lang="en-ZA" b="1" dirty="0" smtClean="0"/>
              <a:t>not</a:t>
            </a:r>
            <a:r>
              <a:rPr lang="en-ZA" dirty="0" smtClean="0"/>
              <a:t> need sunlight at this stage. </a:t>
            </a:r>
          </a:p>
          <a:p>
            <a:pPr algn="just"/>
            <a:r>
              <a:rPr lang="en-ZA" dirty="0" smtClean="0"/>
              <a:t>CO</a:t>
            </a:r>
            <a:r>
              <a:rPr lang="en-ZA" sz="2000" dirty="0" smtClean="0"/>
              <a:t>2</a:t>
            </a:r>
            <a:r>
              <a:rPr lang="en-ZA" dirty="0" smtClean="0"/>
              <a:t> is split into C + O + O, and is all combined with the H* to produce energy-rich </a:t>
            </a:r>
            <a:r>
              <a:rPr lang="en-ZA" u="sng" dirty="0" smtClean="0"/>
              <a:t>glucose</a:t>
            </a:r>
            <a:r>
              <a:rPr lang="en-ZA" dirty="0" smtClean="0"/>
              <a:t>: </a:t>
            </a:r>
            <a:r>
              <a:rPr lang="en-ZA" b="1" dirty="0" smtClean="0"/>
              <a:t>C</a:t>
            </a:r>
            <a:r>
              <a:rPr lang="en-ZA" sz="2000" b="1" dirty="0" smtClean="0"/>
              <a:t>6</a:t>
            </a:r>
            <a:r>
              <a:rPr lang="en-ZA" b="1" dirty="0" smtClean="0"/>
              <a:t>H</a:t>
            </a:r>
            <a:r>
              <a:rPr lang="en-ZA" sz="2000" b="1" dirty="0" smtClean="0"/>
              <a:t>12</a:t>
            </a:r>
            <a:r>
              <a:rPr lang="en-ZA" b="1" dirty="0" smtClean="0"/>
              <a:t>*O</a:t>
            </a:r>
            <a:r>
              <a:rPr lang="en-ZA" sz="2000" b="1" dirty="0" smtClean="0"/>
              <a:t>6</a:t>
            </a:r>
            <a:r>
              <a:rPr lang="en-ZA" dirty="0" smtClean="0"/>
              <a:t>.</a:t>
            </a:r>
          </a:p>
          <a:p>
            <a:pPr algn="just"/>
            <a:endParaRPr lang="en-ZA" dirty="0" smtClean="0"/>
          </a:p>
          <a:p>
            <a:pPr algn="just">
              <a:buNone/>
            </a:pPr>
            <a:r>
              <a:rPr lang="en-ZA" b="1" u="sng" dirty="0" smtClean="0"/>
              <a:t>The Carrier</a:t>
            </a:r>
            <a:r>
              <a:rPr lang="en-ZA" dirty="0" smtClean="0"/>
              <a:t>: ATP* carrier releases the energy (*) by losing a P. (It breaks down into ADP + P + *.)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2430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1142984"/>
          </a:xfrm>
        </p:spPr>
        <p:txBody>
          <a:bodyPr/>
          <a:lstStyle/>
          <a:p>
            <a:r>
              <a:rPr lang="en-ZA" b="1" u="sng" dirty="0" smtClean="0"/>
              <a:t>HOW MUCH FOOD?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algn="just"/>
            <a:r>
              <a:rPr lang="en-ZA" dirty="0" smtClean="0"/>
              <a:t>The more </a:t>
            </a:r>
            <a:r>
              <a:rPr lang="en-ZA" b="1" u="sng" dirty="0" smtClean="0"/>
              <a:t>CO</a:t>
            </a:r>
            <a:r>
              <a:rPr lang="en-ZA" sz="2000" b="1" u="sng" dirty="0" smtClean="0"/>
              <a:t>2</a:t>
            </a:r>
            <a:r>
              <a:rPr lang="en-ZA" dirty="0" smtClean="0"/>
              <a:t> we have, the more food we can make – up to a point! If there is too much CO</a:t>
            </a:r>
            <a:r>
              <a:rPr lang="en-ZA" sz="2000" dirty="0" smtClean="0"/>
              <a:t>2</a:t>
            </a:r>
            <a:r>
              <a:rPr lang="en-ZA" dirty="0" smtClean="0"/>
              <a:t>, it reacts with H</a:t>
            </a:r>
            <a:r>
              <a:rPr lang="en-ZA" sz="2200" dirty="0" smtClean="0"/>
              <a:t>2</a:t>
            </a:r>
            <a:r>
              <a:rPr lang="en-ZA" dirty="0" smtClean="0"/>
              <a:t>O to make </a:t>
            </a:r>
            <a:r>
              <a:rPr lang="en-ZA" u="sng" dirty="0" smtClean="0"/>
              <a:t>Carbonic Acid</a:t>
            </a:r>
            <a:r>
              <a:rPr lang="en-ZA" dirty="0" smtClean="0"/>
              <a:t>. This </a:t>
            </a:r>
            <a:r>
              <a:rPr lang="en-ZA" dirty="0" err="1" smtClean="0"/>
              <a:t>DeNatures</a:t>
            </a:r>
            <a:r>
              <a:rPr lang="en-ZA" dirty="0" smtClean="0"/>
              <a:t> the </a:t>
            </a:r>
            <a:r>
              <a:rPr lang="en-ZA" dirty="0" err="1" smtClean="0"/>
              <a:t>PhotoSynthesis</a:t>
            </a:r>
            <a:r>
              <a:rPr lang="en-ZA" dirty="0" smtClean="0"/>
              <a:t> enzymes. (</a:t>
            </a:r>
            <a:r>
              <a:rPr lang="en-ZA" b="1" dirty="0" smtClean="0"/>
              <a:t>Bad</a:t>
            </a:r>
            <a:r>
              <a:rPr lang="en-ZA" dirty="0" smtClean="0"/>
              <a:t>!)</a:t>
            </a:r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The more </a:t>
            </a:r>
            <a:r>
              <a:rPr lang="en-ZA" b="1" u="sng" dirty="0" smtClean="0"/>
              <a:t>sunlight energy </a:t>
            </a:r>
            <a:r>
              <a:rPr lang="en-ZA" dirty="0" smtClean="0"/>
              <a:t>we have, the more we can capture. But the leaf </a:t>
            </a:r>
            <a:r>
              <a:rPr lang="en-ZA" u="sng" dirty="0" smtClean="0"/>
              <a:t>can</a:t>
            </a:r>
            <a:r>
              <a:rPr lang="en-ZA" dirty="0" smtClean="0"/>
              <a:t> only make a certain amount of food, so this graph evens out. (</a:t>
            </a:r>
            <a:r>
              <a:rPr lang="en-ZA" b="1" dirty="0" smtClean="0"/>
              <a:t>Peaks</a:t>
            </a:r>
            <a:r>
              <a:rPr lang="en-ZA" dirty="0" smtClean="0"/>
              <a:t>.)</a:t>
            </a:r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There is an </a:t>
            </a:r>
            <a:r>
              <a:rPr lang="en-ZA" b="1" u="sng" dirty="0" smtClean="0"/>
              <a:t>optimum temperature</a:t>
            </a:r>
            <a:r>
              <a:rPr lang="en-ZA" dirty="0" smtClean="0"/>
              <a:t>. If it gets too hot, </a:t>
            </a:r>
            <a:r>
              <a:rPr lang="en-ZA" dirty="0" err="1" smtClean="0"/>
              <a:t>PhotoSynthesis</a:t>
            </a:r>
            <a:r>
              <a:rPr lang="en-ZA" dirty="0" smtClean="0"/>
              <a:t> Enzymes </a:t>
            </a:r>
            <a:r>
              <a:rPr lang="en-ZA" dirty="0" err="1" smtClean="0"/>
              <a:t>DeNature</a:t>
            </a:r>
            <a:r>
              <a:rPr lang="en-ZA" dirty="0" smtClean="0"/>
              <a:t>. (</a:t>
            </a:r>
            <a:r>
              <a:rPr lang="en-ZA" b="1" dirty="0" smtClean="0"/>
              <a:t>Bad</a:t>
            </a:r>
            <a:r>
              <a:rPr lang="en-ZA" dirty="0" smtClean="0"/>
              <a:t>!)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="" xmlns:p14="http://schemas.microsoft.com/office/powerpoint/2010/main" val="78620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1071546"/>
          </a:xfrm>
        </p:spPr>
        <p:txBody>
          <a:bodyPr/>
          <a:lstStyle/>
          <a:p>
            <a:pPr algn="l"/>
            <a:r>
              <a:rPr lang="en-ZA" b="1" u="sng" dirty="0" smtClean="0"/>
              <a:t>GLASS-HOUSES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8"/>
            <a:ext cx="9144000" cy="5786454"/>
          </a:xfrm>
        </p:spPr>
        <p:txBody>
          <a:bodyPr>
            <a:normAutofit fontScale="92500"/>
          </a:bodyPr>
          <a:lstStyle/>
          <a:p>
            <a:pPr algn="just"/>
            <a:r>
              <a:rPr lang="en-ZA" dirty="0" smtClean="0"/>
              <a:t>Glass-Houses are houses made of glass, in which plants are grown.</a:t>
            </a:r>
          </a:p>
          <a:p>
            <a:pPr algn="just"/>
            <a:r>
              <a:rPr lang="en-ZA" dirty="0" smtClean="0"/>
              <a:t>It gives </a:t>
            </a:r>
            <a:r>
              <a:rPr lang="en-ZA" u="sng" dirty="0" smtClean="0"/>
              <a:t>Protection</a:t>
            </a:r>
            <a:r>
              <a:rPr lang="en-ZA" dirty="0" smtClean="0"/>
              <a:t> from all external factors like birds, pests, animals, wind, hail, diseases, etc.</a:t>
            </a:r>
          </a:p>
          <a:p>
            <a:pPr algn="just"/>
            <a:r>
              <a:rPr lang="en-ZA" dirty="0" smtClean="0"/>
              <a:t>It </a:t>
            </a:r>
            <a:r>
              <a:rPr lang="en-ZA" u="sng" dirty="0" smtClean="0"/>
              <a:t>can control</a:t>
            </a:r>
            <a:r>
              <a:rPr lang="en-ZA" dirty="0" smtClean="0"/>
              <a:t>: amounts of water and nutrients, as well as amounts of </a:t>
            </a:r>
            <a:r>
              <a:rPr lang="en-ZA" b="1" dirty="0" smtClean="0"/>
              <a:t>carbon dioxide, light, temperature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So we can get </a:t>
            </a:r>
            <a:r>
              <a:rPr lang="en-ZA" u="sng" dirty="0" smtClean="0"/>
              <a:t>optimum conditions </a:t>
            </a:r>
            <a:r>
              <a:rPr lang="en-ZA" dirty="0" smtClean="0"/>
              <a:t>to help grow lovely </a:t>
            </a:r>
            <a:r>
              <a:rPr lang="en-ZA" b="1" dirty="0" smtClean="0"/>
              <a:t>green</a:t>
            </a:r>
            <a:r>
              <a:rPr lang="en-ZA" dirty="0" smtClean="0"/>
              <a:t> plants. And that is why these </a:t>
            </a:r>
            <a:r>
              <a:rPr lang="en-ZA" b="1" dirty="0" err="1" smtClean="0"/>
              <a:t>Glass</a:t>
            </a:r>
            <a:r>
              <a:rPr lang="en-ZA" dirty="0" err="1" smtClean="0"/>
              <a:t>Houses</a:t>
            </a:r>
            <a:r>
              <a:rPr lang="en-ZA" dirty="0" smtClean="0"/>
              <a:t> are also called </a:t>
            </a:r>
            <a:r>
              <a:rPr lang="en-ZA" b="1" dirty="0" err="1" smtClean="0"/>
              <a:t>Green</a:t>
            </a:r>
            <a:r>
              <a:rPr lang="en-ZA" dirty="0" err="1" smtClean="0"/>
              <a:t>Houses</a:t>
            </a:r>
            <a:r>
              <a:rPr lang="en-ZA" dirty="0" smtClean="0"/>
              <a:t>.</a:t>
            </a:r>
          </a:p>
          <a:p>
            <a:pPr algn="just">
              <a:buNone/>
            </a:pPr>
            <a:r>
              <a:rPr lang="en-US" i="1" dirty="0" smtClean="0"/>
              <a:t>Link with </a:t>
            </a:r>
            <a:r>
              <a:rPr lang="en-US" b="1" i="1" dirty="0" err="1" smtClean="0"/>
              <a:t>GreenHouse</a:t>
            </a:r>
            <a:r>
              <a:rPr lang="en-US" b="1" i="1" dirty="0" smtClean="0"/>
              <a:t> Effect</a:t>
            </a:r>
            <a:r>
              <a:rPr lang="en-US" dirty="0" smtClean="0"/>
              <a:t>.</a:t>
            </a:r>
            <a:endParaRPr lang="en-ZA" dirty="0" smtClean="0"/>
          </a:p>
          <a:p>
            <a:pPr algn="just">
              <a:buNone/>
            </a:pPr>
            <a:r>
              <a:rPr lang="en-ZA" b="1" u="sng" dirty="0" err="1" smtClean="0"/>
              <a:t>PhotoSynthesis</a:t>
            </a:r>
            <a:r>
              <a:rPr lang="en-ZA" dirty="0" smtClean="0"/>
              <a:t>: Makes food. Releases O</a:t>
            </a:r>
            <a:r>
              <a:rPr lang="en-ZA" sz="2000" dirty="0" smtClean="0"/>
              <a:t>2.</a:t>
            </a:r>
            <a:r>
              <a:rPr lang="en-ZA" dirty="0" smtClean="0"/>
              <a:t> Absorbs CO</a:t>
            </a:r>
            <a:r>
              <a:rPr lang="en-ZA" sz="2000" dirty="0" smtClean="0"/>
              <a:t>2</a:t>
            </a:r>
            <a:r>
              <a:rPr lang="en-ZA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25648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2958"/>
          </a:xfrm>
        </p:spPr>
        <p:txBody>
          <a:bodyPr>
            <a:normAutofit/>
          </a:bodyPr>
          <a:lstStyle/>
          <a:p>
            <a:r>
              <a:rPr lang="en-ZA" b="1" u="sng" dirty="0" smtClean="0"/>
              <a:t>QUESTIONS Page 33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8683"/>
            <a:ext cx="9144000" cy="5829317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ZA" u="sng" dirty="0" smtClean="0"/>
              <a:t>Question 1</a:t>
            </a:r>
            <a:r>
              <a:rPr lang="en-ZA" dirty="0" smtClean="0"/>
              <a:t>						5 X [1] = [5]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Glucose       2. Oxygen       3. Iodine        4. Variegated      5. Chloroplasts</a:t>
            </a:r>
          </a:p>
          <a:p>
            <a:pPr marL="514350" indent="-514350" algn="just">
              <a:buAutoNum type="arabicPeriod"/>
            </a:pPr>
            <a:endParaRPr lang="en-ZA" dirty="0" smtClean="0"/>
          </a:p>
          <a:p>
            <a:pPr marL="514350" indent="-514350" algn="just">
              <a:buNone/>
            </a:pPr>
            <a:r>
              <a:rPr lang="en-ZA" u="sng" dirty="0" smtClean="0"/>
              <a:t>Question 2</a:t>
            </a:r>
            <a:r>
              <a:rPr lang="en-ZA" dirty="0" smtClean="0"/>
              <a:t>		[6]</a:t>
            </a:r>
          </a:p>
          <a:p>
            <a:pPr marL="514350" indent="-514350" algn="just">
              <a:buNone/>
            </a:pPr>
            <a:r>
              <a:rPr lang="en-ZA" dirty="0" err="1" smtClean="0"/>
              <a:t>PhotoSynthesis</a:t>
            </a:r>
            <a:r>
              <a:rPr lang="en-ZA" dirty="0" smtClean="0"/>
              <a:t>. Radiant energy. Chloroplasts. Carbon dioxide. Water. Leaf. Oxygen.</a:t>
            </a:r>
          </a:p>
          <a:p>
            <a:pPr marL="514350" indent="-514350" algn="just">
              <a:buNone/>
            </a:pPr>
            <a:endParaRPr lang="en-ZA" dirty="0" smtClean="0"/>
          </a:p>
          <a:p>
            <a:pPr marL="514350" indent="-514350" algn="just">
              <a:buNone/>
            </a:pPr>
            <a:r>
              <a:rPr lang="en-ZA" u="sng" dirty="0" smtClean="0"/>
              <a:t>Question 3</a:t>
            </a:r>
            <a:r>
              <a:rPr lang="en-ZA" dirty="0" smtClean="0"/>
              <a:t>			</a:t>
            </a:r>
            <a:r>
              <a:rPr lang="en-ZA" b="1" u="sng" dirty="0" smtClean="0"/>
              <a:t>Chloroplast</a:t>
            </a:r>
            <a:r>
              <a:rPr lang="en-ZA" dirty="0" smtClean="0"/>
              <a:t>	     [1]</a:t>
            </a:r>
          </a:p>
          <a:p>
            <a:pPr marL="514350" indent="-514350" algn="just">
              <a:buNone/>
            </a:pPr>
            <a:r>
              <a:rPr lang="en-ZA" u="sng" dirty="0" smtClean="0"/>
              <a:t>Labels</a:t>
            </a:r>
            <a:r>
              <a:rPr lang="en-ZA" dirty="0" smtClean="0"/>
              <a:t>: Double membrane. </a:t>
            </a:r>
            <a:r>
              <a:rPr lang="en-ZA" dirty="0" err="1" smtClean="0"/>
              <a:t>Stroma</a:t>
            </a:r>
            <a:r>
              <a:rPr lang="en-ZA" dirty="0" smtClean="0"/>
              <a:t>. </a:t>
            </a:r>
            <a:r>
              <a:rPr lang="en-ZA" dirty="0" err="1" smtClean="0"/>
              <a:t>Thylakoid</a:t>
            </a:r>
            <a:r>
              <a:rPr lang="en-ZA" dirty="0" smtClean="0"/>
              <a:t>. Stack of </a:t>
            </a:r>
            <a:r>
              <a:rPr lang="en-ZA" dirty="0" err="1" smtClean="0"/>
              <a:t>Granum</a:t>
            </a:r>
            <a:r>
              <a:rPr lang="en-ZA" dirty="0" smtClean="0"/>
              <a:t>. Stored starch. Inter-Granum.		     6 X [1]</a:t>
            </a:r>
          </a:p>
        </p:txBody>
      </p:sp>
    </p:spTree>
    <p:extLst>
      <p:ext uri="{BB962C8B-B14F-4D97-AF65-F5344CB8AC3E}">
        <p14:creationId xmlns="" xmlns:p14="http://schemas.microsoft.com/office/powerpoint/2010/main" val="214142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7154"/>
            <a:ext cx="9144000" cy="6600847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ZA" u="sng" dirty="0" smtClean="0"/>
              <a:t>Question 4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A=grana		B=stroma		[2]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Splitting water into Oxygen and Energised Hydrogen, using energy from the sun.		[2]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25 °C								[1]</a:t>
            </a:r>
          </a:p>
          <a:p>
            <a:pPr marL="514350" indent="-514350" algn="just">
              <a:buAutoNum type="arabicPeriod" startAt="4"/>
            </a:pPr>
            <a:r>
              <a:rPr lang="en-ZA" dirty="0" smtClean="0"/>
              <a:t>At very high temperatures, the enzyme loses its shape (</a:t>
            </a:r>
            <a:r>
              <a:rPr lang="en-ZA" dirty="0" err="1" smtClean="0"/>
              <a:t>DeNatured</a:t>
            </a:r>
            <a:r>
              <a:rPr lang="en-ZA" dirty="0" smtClean="0"/>
              <a:t>) and so cannot do their job properly in the photosynthesis reaction.		[3]</a:t>
            </a:r>
          </a:p>
          <a:p>
            <a:pPr marL="514350" indent="-514350" algn="just">
              <a:buAutoNum type="arabicPeriod" startAt="4"/>
            </a:pPr>
            <a:r>
              <a:rPr lang="en-ZA" dirty="0" smtClean="0"/>
              <a:t>(a) Slower			(b) Quicker			[2]</a:t>
            </a:r>
          </a:p>
          <a:p>
            <a:pPr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421082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ZA" dirty="0" smtClean="0"/>
              <a:t>6.  Any CO</a:t>
            </a:r>
            <a:r>
              <a:rPr lang="en-ZA" sz="2000" dirty="0" smtClean="0"/>
              <a:t>2</a:t>
            </a:r>
            <a:r>
              <a:rPr lang="en-ZA" dirty="0" smtClean="0"/>
              <a:t> that the plant cannot use is extra. This now      reacts with H</a:t>
            </a:r>
            <a:r>
              <a:rPr lang="en-ZA" sz="2000" dirty="0" smtClean="0"/>
              <a:t>2</a:t>
            </a:r>
            <a:r>
              <a:rPr lang="en-ZA" dirty="0" smtClean="0"/>
              <a:t>O to produce carbonic acid, which is bad for the enzymes.				[4]</a:t>
            </a:r>
          </a:p>
          <a:p>
            <a:pPr marL="0" indent="0" algn="just">
              <a:buNone/>
            </a:pPr>
            <a:r>
              <a:rPr lang="en-ZA" dirty="0" smtClean="0"/>
              <a:t>7.   A glass building, built specially to grow plants in a controlled environment.					[2]</a:t>
            </a:r>
          </a:p>
          <a:p>
            <a:pPr marL="0" indent="0" algn="just">
              <a:buNone/>
            </a:pPr>
            <a:r>
              <a:rPr lang="en-ZA" dirty="0" smtClean="0"/>
              <a:t>8.   Sunlight energy comes in. Birds, pests and animals cannot get in. Amounts of water can be controlled, as can amounts of nutrients, CO</a:t>
            </a:r>
            <a:r>
              <a:rPr lang="en-ZA" sz="2000" dirty="0" smtClean="0"/>
              <a:t>2</a:t>
            </a:r>
            <a:r>
              <a:rPr lang="en-ZA" dirty="0" smtClean="0"/>
              <a:t> levels, amounts of light, and temperature.					[6]</a:t>
            </a:r>
          </a:p>
          <a:p>
            <a:pPr marL="0" indent="0" algn="just">
              <a:buNone/>
            </a:pPr>
            <a:r>
              <a:rPr lang="en-ZA" dirty="0" smtClean="0"/>
              <a:t>9.   Food can be made, with energy for all living things. It keeps a balance in the atmosphere: CO</a:t>
            </a:r>
            <a:r>
              <a:rPr lang="en-ZA" sz="2200" dirty="0" smtClean="0"/>
              <a:t>2</a:t>
            </a:r>
            <a:r>
              <a:rPr lang="en-ZA" dirty="0" smtClean="0"/>
              <a:t> out, O</a:t>
            </a:r>
            <a:r>
              <a:rPr lang="en-ZA" sz="2200" dirty="0" smtClean="0"/>
              <a:t>2</a:t>
            </a:r>
            <a:r>
              <a:rPr lang="en-ZA" dirty="0" smtClean="0"/>
              <a:t> in. 								[4]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37352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388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THE “LIGHT” PHASE</vt:lpstr>
      <vt:lpstr>THE “DARK” PHASE</vt:lpstr>
      <vt:lpstr>HOW MUCH FOOD?</vt:lpstr>
      <vt:lpstr>GLASS-HOUSES</vt:lpstr>
      <vt:lpstr>QUESTIONS Page 33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“LIGHT” PHASE</dc:title>
  <dc:creator>Anton Theron</dc:creator>
  <cp:lastModifiedBy>Amanda</cp:lastModifiedBy>
  <cp:revision>5</cp:revision>
  <dcterms:created xsi:type="dcterms:W3CDTF">2006-08-16T00:00:00Z</dcterms:created>
  <dcterms:modified xsi:type="dcterms:W3CDTF">2020-06-08T13:06:33Z</dcterms:modified>
</cp:coreProperties>
</file>